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67" r:id="rId3"/>
    <p:sldId id="256" r:id="rId4"/>
    <p:sldId id="257" r:id="rId5"/>
    <p:sldId id="262" r:id="rId6"/>
    <p:sldId id="259" r:id="rId7"/>
    <p:sldId id="260" r:id="rId8"/>
    <p:sldId id="268" r:id="rId9"/>
    <p:sldId id="264" r:id="rId10"/>
    <p:sldId id="263" r:id="rId11"/>
    <p:sldId id="265"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673" autoAdjust="0"/>
  </p:normalViewPr>
  <p:slideViewPr>
    <p:cSldViewPr snapToGrid="0">
      <p:cViewPr varScale="1">
        <p:scale>
          <a:sx n="58" d="100"/>
          <a:sy n="58" d="100"/>
        </p:scale>
        <p:origin x="11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E5D8C-1945-4192-BA71-283D64B9CCFE}" type="datetimeFigureOut">
              <a:rPr lang="nl-NL" smtClean="0"/>
              <a:t>6-12-2018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17090-E6EA-4F81-8F83-F0FDA4C98203}" type="slidenum">
              <a:rPr lang="nl-NL" smtClean="0"/>
              <a:t>‹nr.›</a:t>
            </a:fld>
            <a:endParaRPr lang="nl-NL"/>
          </a:p>
        </p:txBody>
      </p:sp>
    </p:spTree>
    <p:extLst>
      <p:ext uri="{BB962C8B-B14F-4D97-AF65-F5344CB8AC3E}">
        <p14:creationId xmlns:p14="http://schemas.microsoft.com/office/powerpoint/2010/main" val="424857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Light: 30% minder vet</a:t>
            </a:r>
          </a:p>
        </p:txBody>
      </p:sp>
      <p:sp>
        <p:nvSpPr>
          <p:cNvPr id="4" name="Tijdelijke aanduiding voor dianummer 3"/>
          <p:cNvSpPr>
            <a:spLocks noGrp="1"/>
          </p:cNvSpPr>
          <p:nvPr>
            <p:ph type="sldNum" sz="quarter" idx="5"/>
          </p:nvPr>
        </p:nvSpPr>
        <p:spPr/>
        <p:txBody>
          <a:bodyPr/>
          <a:lstStyle/>
          <a:p>
            <a:fld id="{DE417090-E6EA-4F81-8F83-F0FDA4C98203}" type="slidenum">
              <a:rPr lang="nl-NL" smtClean="0"/>
              <a:t>6</a:t>
            </a:fld>
            <a:endParaRPr lang="nl-NL"/>
          </a:p>
        </p:txBody>
      </p:sp>
    </p:spTree>
    <p:extLst>
      <p:ext uri="{BB962C8B-B14F-4D97-AF65-F5344CB8AC3E}">
        <p14:creationId xmlns:p14="http://schemas.microsoft.com/office/powerpoint/2010/main" val="231110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het aantonen van een effect op de gezondheid is namelijk veel onderzoek nodig. </a:t>
            </a:r>
          </a:p>
          <a:p>
            <a:endParaRPr lang="nl-NL" dirty="0"/>
          </a:p>
        </p:txBody>
      </p:sp>
      <p:sp>
        <p:nvSpPr>
          <p:cNvPr id="4" name="Tijdelijke aanduiding voor dianummer 3"/>
          <p:cNvSpPr>
            <a:spLocks noGrp="1"/>
          </p:cNvSpPr>
          <p:nvPr>
            <p:ph type="sldNum" sz="quarter" idx="5"/>
          </p:nvPr>
        </p:nvSpPr>
        <p:spPr/>
        <p:txBody>
          <a:bodyPr/>
          <a:lstStyle/>
          <a:p>
            <a:fld id="{DE417090-E6EA-4F81-8F83-F0FDA4C98203}" type="slidenum">
              <a:rPr lang="nl-NL" smtClean="0"/>
              <a:t>7</a:t>
            </a:fld>
            <a:endParaRPr lang="nl-NL"/>
          </a:p>
        </p:txBody>
      </p:sp>
    </p:spTree>
    <p:extLst>
      <p:ext uri="{BB962C8B-B14F-4D97-AF65-F5344CB8AC3E}">
        <p14:creationId xmlns:p14="http://schemas.microsoft.com/office/powerpoint/2010/main" val="170468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Generieke claims. Dit zijn algemene claims zoals ‘calcium is goed voor de kalkhuishouding’, ‘vitamine C ondersteunt de afweer van je lichaam’ en ‘voedingsvezel uit tarwezemelen bevordert je darmwerking’. Alleen generieke claims die op de goedgekeurde lijst staan mogen gebruikt worden. </a:t>
            </a:r>
          </a:p>
          <a:p>
            <a:r>
              <a:rPr lang="nl-NL" sz="1200" b="0" i="0" kern="1200" dirty="0">
                <a:solidFill>
                  <a:schemeClr val="tx1"/>
                </a:solidFill>
                <a:effectLst/>
                <a:latin typeface="+mn-lt"/>
                <a:ea typeface="+mn-ea"/>
                <a:cs typeface="+mn-cs"/>
              </a:rPr>
              <a:t>Ziekterisicobeperkende claims. Deze claims zeggen iets over het verlagen van een risicofactor van een ziekte. Het zegt dus niets over het verlagen van de kans op de ziekte zelf. Het is bijvoorbeeld mogelijk om te beweren dat </a:t>
            </a:r>
            <a:r>
              <a:rPr lang="nl-NL" sz="1200" b="0" i="0" kern="1200" dirty="0" err="1">
                <a:solidFill>
                  <a:schemeClr val="tx1"/>
                </a:solidFill>
                <a:effectLst/>
                <a:latin typeface="+mn-lt"/>
                <a:ea typeface="+mn-ea"/>
                <a:cs typeface="+mn-cs"/>
              </a:rPr>
              <a:t>plantesterolen</a:t>
            </a:r>
            <a:r>
              <a:rPr lang="nl-NL" sz="1200" b="0" i="0" kern="1200" dirty="0">
                <a:solidFill>
                  <a:schemeClr val="tx1"/>
                </a:solidFill>
                <a:effectLst/>
                <a:latin typeface="+mn-lt"/>
                <a:ea typeface="+mn-ea"/>
                <a:cs typeface="+mn-cs"/>
              </a:rPr>
              <a:t> en </a:t>
            </a:r>
            <a:r>
              <a:rPr lang="nl-NL" sz="1200" b="0" i="0" kern="1200" dirty="0" err="1">
                <a:solidFill>
                  <a:schemeClr val="tx1"/>
                </a:solidFill>
                <a:effectLst/>
                <a:latin typeface="+mn-lt"/>
                <a:ea typeface="+mn-ea"/>
                <a:cs typeface="+mn-cs"/>
              </a:rPr>
              <a:t>plantestanolen</a:t>
            </a:r>
            <a:r>
              <a:rPr lang="nl-NL" sz="1200" b="0" i="0" kern="1200" dirty="0">
                <a:solidFill>
                  <a:schemeClr val="tx1"/>
                </a:solidFill>
                <a:effectLst/>
                <a:latin typeface="+mn-lt"/>
                <a:ea typeface="+mn-ea"/>
                <a:cs typeface="+mn-cs"/>
              </a:rPr>
              <a:t> in margarine je cholesterolgehalte verlagen. </a:t>
            </a:r>
          </a:p>
          <a:p>
            <a:r>
              <a:rPr lang="nl-NL" sz="1200" b="0" i="0" kern="1200" dirty="0">
                <a:solidFill>
                  <a:schemeClr val="tx1"/>
                </a:solidFill>
                <a:effectLst/>
                <a:latin typeface="+mn-lt"/>
                <a:ea typeface="+mn-ea"/>
                <a:cs typeface="+mn-cs"/>
              </a:rPr>
              <a:t>Kinderclaims. Dit zijn claims die gericht zijn op de ontwikkeling en gezondheid van kinderen zoals ‘Calcium is nodig voor een normale groei en ontwikkeling van het beendergestel van kinderen’. </a:t>
            </a:r>
          </a:p>
          <a:p>
            <a:endParaRPr lang="nl-NL" dirty="0"/>
          </a:p>
        </p:txBody>
      </p:sp>
      <p:sp>
        <p:nvSpPr>
          <p:cNvPr id="4" name="Tijdelijke aanduiding voor dianummer 3"/>
          <p:cNvSpPr>
            <a:spLocks noGrp="1"/>
          </p:cNvSpPr>
          <p:nvPr>
            <p:ph type="sldNum" sz="quarter" idx="5"/>
          </p:nvPr>
        </p:nvSpPr>
        <p:spPr/>
        <p:txBody>
          <a:bodyPr/>
          <a:lstStyle/>
          <a:p>
            <a:fld id="{DE417090-E6EA-4F81-8F83-F0FDA4C98203}" type="slidenum">
              <a:rPr lang="nl-NL" smtClean="0"/>
              <a:t>9</a:t>
            </a:fld>
            <a:endParaRPr lang="nl-NL"/>
          </a:p>
        </p:txBody>
      </p:sp>
    </p:spTree>
    <p:extLst>
      <p:ext uri="{BB962C8B-B14F-4D97-AF65-F5344CB8AC3E}">
        <p14:creationId xmlns:p14="http://schemas.microsoft.com/office/powerpoint/2010/main" val="216235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993F2-6753-4111-BFA6-E13FCDB860F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791CA3-35E0-49DC-82B4-3BBF9EF81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200DA65-3571-4EF9-AA93-0AE47499D5F5}"/>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5" name="Tijdelijke aanduiding voor voettekst 4">
            <a:extLst>
              <a:ext uri="{FF2B5EF4-FFF2-40B4-BE49-F238E27FC236}">
                <a16:creationId xmlns:a16="http://schemas.microsoft.com/office/drawing/2014/main" id="{8C58D45D-804C-4958-A878-1C26FF4150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22217B-788C-4C13-90D0-BA96C9B0FB57}"/>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195295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CEBDF-56C8-4755-A83C-325C4859963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36D653B-C26F-4A5B-847D-266F34E40E2D}"/>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94C9D5-581F-4512-A526-78031B48ADB5}"/>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5" name="Tijdelijke aanduiding voor voettekst 4">
            <a:extLst>
              <a:ext uri="{FF2B5EF4-FFF2-40B4-BE49-F238E27FC236}">
                <a16:creationId xmlns:a16="http://schemas.microsoft.com/office/drawing/2014/main" id="{5F25E6D9-11CB-4248-BDFE-8977D17AEC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64411E-D643-4C08-A0B0-981FF2E28CD4}"/>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40784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3931643-66F1-4B5D-BC1A-9E44764638E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D8D84DE-E3DB-453D-928D-B8B924A0207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C96DBF-346F-408F-A95B-093083D41AD3}"/>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5" name="Tijdelijke aanduiding voor voettekst 4">
            <a:extLst>
              <a:ext uri="{FF2B5EF4-FFF2-40B4-BE49-F238E27FC236}">
                <a16:creationId xmlns:a16="http://schemas.microsoft.com/office/drawing/2014/main" id="{A1901656-609F-44D1-AC7D-7CB403B279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F0368E-99E2-4C8F-A76C-642B889D0434}"/>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262555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2FDE4-F814-4F34-BA21-C11AE459F4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7E57368-83CC-4F52-855F-91811C94CAE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E2EDFC-7072-43F2-8846-A0571068F4CA}"/>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5" name="Tijdelijke aanduiding voor voettekst 4">
            <a:extLst>
              <a:ext uri="{FF2B5EF4-FFF2-40B4-BE49-F238E27FC236}">
                <a16:creationId xmlns:a16="http://schemas.microsoft.com/office/drawing/2014/main" id="{C9C0CEE7-15A6-45D1-87AE-5A29416F8A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321A75-F382-4364-8B65-8EE482DEB4AF}"/>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26525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EB662-9FC8-4D29-85D0-ADB57AF91A5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F7BC37C-D98F-444F-B6FA-11D164A36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29A7D7C-B129-4C27-9AE9-BEBF15DFE5E6}"/>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5" name="Tijdelijke aanduiding voor voettekst 4">
            <a:extLst>
              <a:ext uri="{FF2B5EF4-FFF2-40B4-BE49-F238E27FC236}">
                <a16:creationId xmlns:a16="http://schemas.microsoft.com/office/drawing/2014/main" id="{CA295F82-A31F-4A82-B06E-66FD5D2C74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9CD470-1FD7-4A2A-8639-55711ECE8C29}"/>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245216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01427-FCF2-4D20-9CD6-3EC9069ABB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BF2413-C62E-4932-A71C-56D2901E818A}"/>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57CF517-BA82-4042-9FCD-676D235480C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E4526F9-671C-4AD5-B346-5B241AAE2387}"/>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6" name="Tijdelijke aanduiding voor voettekst 5">
            <a:extLst>
              <a:ext uri="{FF2B5EF4-FFF2-40B4-BE49-F238E27FC236}">
                <a16:creationId xmlns:a16="http://schemas.microsoft.com/office/drawing/2014/main" id="{84562722-15CE-42BB-92BA-81030565E7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D45B71-6AB4-4DF9-A08B-82C2E4CA1484}"/>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230287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F442C-C8AD-4249-9A77-19EDAC59B2B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4454614-4EC6-411F-8ED0-91AA835932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B2F281F-5C86-4BCE-A452-CB8FCE3CCF4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F4F7212-17EE-40A2-B161-139921EDA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33A61C6-6EAD-42C8-BEB5-6C6E7198ADE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7CC5FDE-FDFA-47F9-AD90-96A48F55779C}"/>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8" name="Tijdelijke aanduiding voor voettekst 7">
            <a:extLst>
              <a:ext uri="{FF2B5EF4-FFF2-40B4-BE49-F238E27FC236}">
                <a16:creationId xmlns:a16="http://schemas.microsoft.com/office/drawing/2014/main" id="{39946867-682C-49EB-89F7-841B1F4A968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845F522-383E-4446-9C91-A5C5E7921673}"/>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390995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A11B4-9910-461A-B1C2-D21C9C19267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B70F5FB-27C5-4BFC-9735-6D6489ACCEC9}"/>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4" name="Tijdelijke aanduiding voor voettekst 3">
            <a:extLst>
              <a:ext uri="{FF2B5EF4-FFF2-40B4-BE49-F238E27FC236}">
                <a16:creationId xmlns:a16="http://schemas.microsoft.com/office/drawing/2014/main" id="{C9DC474C-B198-48F3-87AE-6BDBAADA54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1E078FB-21B5-40D9-8FB0-D1E11E0BCB02}"/>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68608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D365E4-D13E-404E-826E-94B1E100CE6C}"/>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3" name="Tijdelijke aanduiding voor voettekst 2">
            <a:extLst>
              <a:ext uri="{FF2B5EF4-FFF2-40B4-BE49-F238E27FC236}">
                <a16:creationId xmlns:a16="http://schemas.microsoft.com/office/drawing/2014/main" id="{DE000145-FACF-4ADB-8AC2-7A0D4892100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A75CCFC-3451-4A68-80BC-D5902B7668C7}"/>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268498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32507-AAD5-4CCB-AFD6-63FDA3B49F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2275570-F0FD-47FB-9D29-A41C03F92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81760E-5842-4C54-ACC3-455B5008B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012B6A4-99D0-4BF7-9003-4626590A2D22}"/>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6" name="Tijdelijke aanduiding voor voettekst 5">
            <a:extLst>
              <a:ext uri="{FF2B5EF4-FFF2-40B4-BE49-F238E27FC236}">
                <a16:creationId xmlns:a16="http://schemas.microsoft.com/office/drawing/2014/main" id="{E084085B-FC0A-4B45-A016-24382C0B1C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B3D982-47D7-459E-B329-DB4234828E51}"/>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91897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8ED15-4FD0-4D26-A393-03D6E7A342C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9C71EA1-857E-4DF6-8811-825C06B27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2AE299D-D519-487B-99EC-9E52488DA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A8AAC90-609A-44D6-B073-4BCF36C2FD31}"/>
              </a:ext>
            </a:extLst>
          </p:cNvPr>
          <p:cNvSpPr>
            <a:spLocks noGrp="1"/>
          </p:cNvSpPr>
          <p:nvPr>
            <p:ph type="dt" sz="half" idx="10"/>
          </p:nvPr>
        </p:nvSpPr>
        <p:spPr/>
        <p:txBody>
          <a:bodyPr/>
          <a:lstStyle/>
          <a:p>
            <a:fld id="{61CE410A-2FD2-488B-AF38-8476CDDB5111}" type="datetimeFigureOut">
              <a:rPr lang="nl-NL" smtClean="0"/>
              <a:t>6-12-2018</a:t>
            </a:fld>
            <a:endParaRPr lang="nl-NL"/>
          </a:p>
        </p:txBody>
      </p:sp>
      <p:sp>
        <p:nvSpPr>
          <p:cNvPr id="6" name="Tijdelijke aanduiding voor voettekst 5">
            <a:extLst>
              <a:ext uri="{FF2B5EF4-FFF2-40B4-BE49-F238E27FC236}">
                <a16:creationId xmlns:a16="http://schemas.microsoft.com/office/drawing/2014/main" id="{EC5ED74E-92D9-4203-85FC-2839C03938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D73EC7-2F4A-42FE-9433-A184B3967FAB}"/>
              </a:ext>
            </a:extLst>
          </p:cNvPr>
          <p:cNvSpPr>
            <a:spLocks noGrp="1"/>
          </p:cNvSpPr>
          <p:nvPr>
            <p:ph type="sldNum" sz="quarter" idx="12"/>
          </p:nvPr>
        </p:nvSpPr>
        <p:spPr/>
        <p:txBody>
          <a:bodyPr/>
          <a:lstStyle/>
          <a:p>
            <a:fld id="{89D08670-6480-424A-9AF6-826C1C0CAF9A}" type="slidenum">
              <a:rPr lang="nl-NL" smtClean="0"/>
              <a:t>‹nr.›</a:t>
            </a:fld>
            <a:endParaRPr lang="nl-NL"/>
          </a:p>
        </p:txBody>
      </p:sp>
    </p:spTree>
    <p:extLst>
      <p:ext uri="{BB962C8B-B14F-4D97-AF65-F5344CB8AC3E}">
        <p14:creationId xmlns:p14="http://schemas.microsoft.com/office/powerpoint/2010/main" val="379143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EBCF202-1279-4759-85E7-6F090D9EB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C2C804-A708-485D-8ED4-1E734D641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E68470-99C5-44F9-BF9C-865AC5C7D9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E410A-2FD2-488B-AF38-8476CDDB5111}" type="datetimeFigureOut">
              <a:rPr lang="nl-NL" smtClean="0"/>
              <a:t>6-12-2018</a:t>
            </a:fld>
            <a:endParaRPr lang="nl-NL"/>
          </a:p>
        </p:txBody>
      </p:sp>
      <p:sp>
        <p:nvSpPr>
          <p:cNvPr id="5" name="Tijdelijke aanduiding voor voettekst 4">
            <a:extLst>
              <a:ext uri="{FF2B5EF4-FFF2-40B4-BE49-F238E27FC236}">
                <a16:creationId xmlns:a16="http://schemas.microsoft.com/office/drawing/2014/main" id="{64561C22-B5ED-4537-8383-DDA21FA60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B05FE4C-5D4F-40E4-9119-46046802B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8670-6480-424A-9AF6-826C1C0CAF9A}" type="slidenum">
              <a:rPr lang="nl-NL" smtClean="0"/>
              <a:t>‹nr.›</a:t>
            </a:fld>
            <a:endParaRPr lang="nl-NL"/>
          </a:p>
        </p:txBody>
      </p:sp>
    </p:spTree>
    <p:extLst>
      <p:ext uri="{BB962C8B-B14F-4D97-AF65-F5344CB8AC3E}">
        <p14:creationId xmlns:p14="http://schemas.microsoft.com/office/powerpoint/2010/main" val="123851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F32B1-27EB-4412-B2C0-FAB18EE4DF55}"/>
              </a:ext>
            </a:extLst>
          </p:cNvPr>
          <p:cNvSpPr>
            <a:spLocks noGrp="1"/>
          </p:cNvSpPr>
          <p:nvPr>
            <p:ph type="title"/>
          </p:nvPr>
        </p:nvSpPr>
        <p:spPr/>
        <p:txBody>
          <a:bodyPr/>
          <a:lstStyle/>
          <a:p>
            <a:r>
              <a:rPr lang="nl-NL" dirty="0"/>
              <a:t>Bronnen	</a:t>
            </a:r>
          </a:p>
        </p:txBody>
      </p:sp>
      <p:sp>
        <p:nvSpPr>
          <p:cNvPr id="3" name="Tijdelijke aanduiding voor inhoud 2">
            <a:extLst>
              <a:ext uri="{FF2B5EF4-FFF2-40B4-BE49-F238E27FC236}">
                <a16:creationId xmlns:a16="http://schemas.microsoft.com/office/drawing/2014/main" id="{7F26922C-6E8F-45FA-B6FA-7297574476C6}"/>
              </a:ext>
            </a:extLst>
          </p:cNvPr>
          <p:cNvSpPr>
            <a:spLocks noGrp="1"/>
          </p:cNvSpPr>
          <p:nvPr>
            <p:ph idx="1"/>
          </p:nvPr>
        </p:nvSpPr>
        <p:spPr/>
        <p:txBody>
          <a:bodyPr/>
          <a:lstStyle/>
          <a:p>
            <a:r>
              <a:rPr lang="nl-NL" dirty="0"/>
              <a:t>Voedingscentrum</a:t>
            </a:r>
          </a:p>
          <a:p>
            <a:r>
              <a:rPr lang="nl-NL" dirty="0"/>
              <a:t>Nederlandse Voedsel en warenautoriteit </a:t>
            </a:r>
          </a:p>
        </p:txBody>
      </p:sp>
    </p:spTree>
    <p:extLst>
      <p:ext uri="{BB962C8B-B14F-4D97-AF65-F5344CB8AC3E}">
        <p14:creationId xmlns:p14="http://schemas.microsoft.com/office/powerpoint/2010/main" val="30686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F2CC3-25CC-4DE3-8EF9-C1A23E151253}"/>
              </a:ext>
            </a:extLst>
          </p:cNvPr>
          <p:cNvSpPr>
            <a:spLocks noGrp="1"/>
          </p:cNvSpPr>
          <p:nvPr>
            <p:ph type="title"/>
          </p:nvPr>
        </p:nvSpPr>
        <p:spPr/>
        <p:txBody>
          <a:bodyPr/>
          <a:lstStyle/>
          <a:p>
            <a:r>
              <a:rPr lang="nl-NL" dirty="0"/>
              <a:t>Wetgeving rondom voedingsclaims</a:t>
            </a:r>
          </a:p>
        </p:txBody>
      </p:sp>
      <p:sp>
        <p:nvSpPr>
          <p:cNvPr id="3" name="Tijdelijke aanduiding voor inhoud 2">
            <a:extLst>
              <a:ext uri="{FF2B5EF4-FFF2-40B4-BE49-F238E27FC236}">
                <a16:creationId xmlns:a16="http://schemas.microsoft.com/office/drawing/2014/main" id="{59DE57B4-0783-453E-942B-FF29C183FAB5}"/>
              </a:ext>
            </a:extLst>
          </p:cNvPr>
          <p:cNvSpPr>
            <a:spLocks noGrp="1"/>
          </p:cNvSpPr>
          <p:nvPr>
            <p:ph idx="1"/>
          </p:nvPr>
        </p:nvSpPr>
        <p:spPr/>
        <p:txBody>
          <a:bodyPr>
            <a:normAutofit/>
          </a:bodyPr>
          <a:lstStyle/>
          <a:p>
            <a:r>
              <a:rPr lang="nl-NL" dirty="0"/>
              <a:t>Het gebruik van claims is in Europese wetgeving geregeld. Fabrikanten mogen een claim alleen gebruiken als deze op de Europese lijst van goedgekeurde claims voorkomt. Claims op voedingsmiddelen moeten altijd bewezen zijn.</a:t>
            </a:r>
          </a:p>
          <a:p>
            <a:endParaRPr lang="nl-NL" dirty="0"/>
          </a:p>
          <a:p>
            <a:r>
              <a:rPr lang="nl-NL" dirty="0"/>
              <a:t>Gezondheidsclaims worden beoordeeld door de Europese Voedselveiligheid Autoriteit (EFSA). Omdat voedingsclaims zo eenduidig zijn hoeven die niet beoordeeld te worden door de EFSA. Wel moeten zij op de lijst van goedgekeurde claims voorkomen. </a:t>
            </a:r>
          </a:p>
        </p:txBody>
      </p:sp>
    </p:spTree>
    <p:extLst>
      <p:ext uri="{BB962C8B-B14F-4D97-AF65-F5344CB8AC3E}">
        <p14:creationId xmlns:p14="http://schemas.microsoft.com/office/powerpoint/2010/main" val="41831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C450-D505-4E7E-8694-785ACDA4C18E}"/>
              </a:ext>
            </a:extLst>
          </p:cNvPr>
          <p:cNvSpPr>
            <a:spLocks noGrp="1"/>
          </p:cNvSpPr>
          <p:nvPr>
            <p:ph type="title"/>
          </p:nvPr>
        </p:nvSpPr>
        <p:spPr/>
        <p:txBody>
          <a:bodyPr/>
          <a:lstStyle/>
          <a:p>
            <a:r>
              <a:rPr lang="nl-NL" dirty="0"/>
              <a:t>Wetgeving rondom claims		</a:t>
            </a:r>
          </a:p>
        </p:txBody>
      </p:sp>
      <p:sp>
        <p:nvSpPr>
          <p:cNvPr id="3" name="Tijdelijke aanduiding voor inhoud 2">
            <a:extLst>
              <a:ext uri="{FF2B5EF4-FFF2-40B4-BE49-F238E27FC236}">
                <a16:creationId xmlns:a16="http://schemas.microsoft.com/office/drawing/2014/main" id="{A45124BB-FAD2-4D5B-AA0D-607F04BB2AAA}"/>
              </a:ext>
            </a:extLst>
          </p:cNvPr>
          <p:cNvSpPr>
            <a:spLocks noGrp="1"/>
          </p:cNvSpPr>
          <p:nvPr>
            <p:ph idx="1"/>
          </p:nvPr>
        </p:nvSpPr>
        <p:spPr/>
        <p:txBody>
          <a:bodyPr/>
          <a:lstStyle/>
          <a:p>
            <a:r>
              <a:rPr lang="nl-NL" dirty="0"/>
              <a:t>De regels over claims gelden voor producten die in de winkel liggen. Verder gelden ze voor voedingsmiddelen in restaurants, ziekenhuizen, scholen en andere instellingen. Ook voedingssupplementen vallen onder deze regeling. </a:t>
            </a:r>
          </a:p>
          <a:p>
            <a:endParaRPr lang="nl-NL" dirty="0"/>
          </a:p>
          <a:p>
            <a:r>
              <a:rPr lang="nl-NL" dirty="0"/>
              <a:t>De Nederlandse Voedsel en Waren autoriteit (NVWA) houdt toezicht op de gevoerde claims in Nederland.</a:t>
            </a:r>
          </a:p>
          <a:p>
            <a:endParaRPr lang="nl-NL" dirty="0"/>
          </a:p>
        </p:txBody>
      </p:sp>
      <p:sp>
        <p:nvSpPr>
          <p:cNvPr id="4" name="AutoShape 2" descr="Afbeeldingsresultaat voor nvwa">
            <a:extLst>
              <a:ext uri="{FF2B5EF4-FFF2-40B4-BE49-F238E27FC236}">
                <a16:creationId xmlns:a16="http://schemas.microsoft.com/office/drawing/2014/main" id="{D0714C8C-D762-430B-88E3-D182F44CD2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8" descr="Afbeeldingsresultaat voor nvwa">
            <a:extLst>
              <a:ext uri="{FF2B5EF4-FFF2-40B4-BE49-F238E27FC236}">
                <a16:creationId xmlns:a16="http://schemas.microsoft.com/office/drawing/2014/main" id="{33273089-85F1-43CB-8B79-F10A036797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4" name="Picture 10" descr="Afbeeldingsresultaat voor nvwa">
            <a:extLst>
              <a:ext uri="{FF2B5EF4-FFF2-40B4-BE49-F238E27FC236}">
                <a16:creationId xmlns:a16="http://schemas.microsoft.com/office/drawing/2014/main" id="{8600CDDD-88E5-4FF1-8F39-B8DAE6697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416" y="4562768"/>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1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DA390-EFE3-47D7-B7CF-7378585735F1}"/>
              </a:ext>
            </a:extLst>
          </p:cNvPr>
          <p:cNvSpPr>
            <a:spLocks noGrp="1"/>
          </p:cNvSpPr>
          <p:nvPr>
            <p:ph type="title"/>
          </p:nvPr>
        </p:nvSpPr>
        <p:spPr/>
        <p:txBody>
          <a:bodyPr/>
          <a:lstStyle/>
          <a:p>
            <a:r>
              <a:rPr lang="nl-NL" dirty="0"/>
              <a:t>Appelsientje</a:t>
            </a:r>
          </a:p>
        </p:txBody>
      </p:sp>
      <p:sp>
        <p:nvSpPr>
          <p:cNvPr id="3" name="Tijdelijke aanduiding voor inhoud 2">
            <a:extLst>
              <a:ext uri="{FF2B5EF4-FFF2-40B4-BE49-F238E27FC236}">
                <a16:creationId xmlns:a16="http://schemas.microsoft.com/office/drawing/2014/main" id="{C8FCBE0C-D404-42C4-B372-1F3FC3AD571C}"/>
              </a:ext>
            </a:extLst>
          </p:cNvPr>
          <p:cNvSpPr>
            <a:spLocks noGrp="1"/>
          </p:cNvSpPr>
          <p:nvPr>
            <p:ph idx="1"/>
          </p:nvPr>
        </p:nvSpPr>
        <p:spPr>
          <a:xfrm>
            <a:off x="838200" y="1873751"/>
            <a:ext cx="10515600" cy="4351338"/>
          </a:xfrm>
        </p:spPr>
        <p:txBody>
          <a:bodyPr/>
          <a:lstStyle/>
          <a:p>
            <a:endParaRPr lang="nl-NL" dirty="0"/>
          </a:p>
        </p:txBody>
      </p:sp>
      <p:sp>
        <p:nvSpPr>
          <p:cNvPr id="5" name="AutoShape 4" descr="https://attachment.outlook.live.net/owa/ilse_klaphake@hotmail.com/service.svc/s/GetAttachmentThumbnail?id=AQMkADAwATE2MjQxLTYxZmYALWE5YjctMDACLTAwCgBGAAADJyptoGydWEqbrKmTOJBUjAcAzTUZfvEyckS2jI865Iqc%2BwAAAgEMAAAAzTUZfvEyckS2jI865Iqc%2BwACPoLm%2BQAAAAESABAAunm0%2FaUMhkaz3673h5q1NQ%3D%3D&amp;thumbnailType=2&amp;owa=outlook.live.com&amp;scriptVer=2018112401.04&amp;isc=1&amp;X-OWA-CANARY=OPaZRDmR-0SH74RzXaz5uaCS_51RW9YYOAv-RQ8hBK2LvkPyrMZ1ramnutFzME1QaG0Q8PqXbXc.&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OTA2ODktMTY0NDE0NTA3OVwiLFwicHVpZFwiOlwiMzg5NTA3OTMzMjUyMDIzXCIsXCJvaWRcIjpcIjAwMDE2MjQxLTYxZmYtYTliNy0wMDAwLTAwMDAwMDAwMDAwMFwiLFwic2NvcGVcIjpcIk93YURvd25sb2FkXCJ9IiwibmJmIjoxNTQ0MDgzMjcxLCJleHAiOjE1NDQwODM4NzEsImlzcyI6IjAwMDAwMDAyLTAwMDAtMGZmMS1jZTAwLTAwMDAwMDAwMDAwMEA4NGRmOWU3Zi1lOWY2LTQwYWYtYjQzNS1hYWFhYWFhYWFhYWEiLCJhdWQiOiIwMDAwMDAwMi0wMDAwLTBmZjEtY2UwMC0wMDAwMDAwMDAwMDAvYXR0YWNobWVudC5vdXRsb29rLmxpdmUubmV0QDg0ZGY5ZTdmLWU5ZjYtNDBhZi1iNDM1LWFhYWFhYWFhYWFhYSJ9.QlfqE7d5GQLqUV2u8zW2dBtg-uc0LhWvsqY5MrxOC808ZMU6FclCm-rfEV2xEQ0OeurPtiXDHeCSLE8cHLELtkuXxJmTM_KM_nX6V_0byglXF91RV8Wf3zEj6hGn9BmpTD0n5FXi18UlV0dWjzqUCemApELBzbhMaRZ4rEwMn05ZdcrTmTfGY8qOs-XAQJ_Nk0pkBpd5s1gcoENQZcoMcV_GTFbDhkpsnkT0AfcVlau-cEGfm0Ye9zWf4qKQoVqwp68zKbbxXdu40TxoNnU61tmsafoLXECdWPXIM21S4iypkooyZG-dAiKnQS_RL0nRFACVq7U1Civ0zw7tITYVWw&amp;animation=true">
            <a:extLst>
              <a:ext uri="{FF2B5EF4-FFF2-40B4-BE49-F238E27FC236}">
                <a16:creationId xmlns:a16="http://schemas.microsoft.com/office/drawing/2014/main" id="{91F1CDBB-7F18-4510-9828-E236BE3032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a:extLst>
              <a:ext uri="{FF2B5EF4-FFF2-40B4-BE49-F238E27FC236}">
                <a16:creationId xmlns:a16="http://schemas.microsoft.com/office/drawing/2014/main" id="{5D887C6E-A786-452B-8979-AE09FFF31C26}"/>
              </a:ext>
            </a:extLst>
          </p:cNvPr>
          <p:cNvPicPr>
            <a:picLocks noChangeAspect="1"/>
          </p:cNvPicPr>
          <p:nvPr/>
        </p:nvPicPr>
        <p:blipFill>
          <a:blip r:embed="rId2"/>
          <a:stretch>
            <a:fillRect/>
          </a:stretch>
        </p:blipFill>
        <p:spPr>
          <a:xfrm>
            <a:off x="2866022" y="2039645"/>
            <a:ext cx="5048250" cy="4019550"/>
          </a:xfrm>
          <a:prstGeom prst="rect">
            <a:avLst/>
          </a:prstGeom>
        </p:spPr>
      </p:pic>
    </p:spTree>
    <p:extLst>
      <p:ext uri="{BB962C8B-B14F-4D97-AF65-F5344CB8AC3E}">
        <p14:creationId xmlns:p14="http://schemas.microsoft.com/office/powerpoint/2010/main" val="9316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FBEAB-8C0C-4990-9970-A0A4410ED0B6}"/>
              </a:ext>
            </a:extLst>
          </p:cNvPr>
          <p:cNvSpPr>
            <a:spLocks noGrp="1"/>
          </p:cNvSpPr>
          <p:nvPr>
            <p:ph type="ctrTitle"/>
          </p:nvPr>
        </p:nvSpPr>
        <p:spPr/>
        <p:txBody>
          <a:bodyPr/>
          <a:lstStyle/>
          <a:p>
            <a:r>
              <a:rPr lang="nl-NL" dirty="0"/>
              <a:t>Voedingsclaims</a:t>
            </a:r>
          </a:p>
        </p:txBody>
      </p:sp>
      <p:sp>
        <p:nvSpPr>
          <p:cNvPr id="3" name="Ondertitel 2">
            <a:extLst>
              <a:ext uri="{FF2B5EF4-FFF2-40B4-BE49-F238E27FC236}">
                <a16:creationId xmlns:a16="http://schemas.microsoft.com/office/drawing/2014/main" id="{660F1BC0-F7C9-49F9-9E7C-9599EDBCAFA8}"/>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26722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7E69A-3933-4F9D-BBD9-D7EA0B345048}"/>
              </a:ext>
            </a:extLst>
          </p:cNvPr>
          <p:cNvSpPr>
            <a:spLocks noGrp="1"/>
          </p:cNvSpPr>
          <p:nvPr>
            <p:ph type="title"/>
          </p:nvPr>
        </p:nvSpPr>
        <p:spPr/>
        <p:txBody>
          <a:bodyPr/>
          <a:lstStyle/>
          <a:p>
            <a:r>
              <a:rPr lang="nl-NL" dirty="0"/>
              <a:t>Voedingsclaims, waar denken jullie aan?</a:t>
            </a:r>
          </a:p>
        </p:txBody>
      </p:sp>
      <p:sp>
        <p:nvSpPr>
          <p:cNvPr id="3" name="Tijdelijke aanduiding voor inhoud 2">
            <a:extLst>
              <a:ext uri="{FF2B5EF4-FFF2-40B4-BE49-F238E27FC236}">
                <a16:creationId xmlns:a16="http://schemas.microsoft.com/office/drawing/2014/main" id="{AC2B8C41-0B23-42C7-8EEB-A4D5DFFFB339}"/>
              </a:ext>
            </a:extLst>
          </p:cNvPr>
          <p:cNvSpPr>
            <a:spLocks noGrp="1"/>
          </p:cNvSpPr>
          <p:nvPr>
            <p:ph idx="1"/>
          </p:nvPr>
        </p:nvSpPr>
        <p:spPr/>
        <p:txBody>
          <a:bodyPr/>
          <a:lstStyle/>
          <a:p>
            <a:endParaRPr lang="nl-NL" dirty="0"/>
          </a:p>
        </p:txBody>
      </p:sp>
      <p:pic>
        <p:nvPicPr>
          <p:cNvPr id="1026" name="Picture 2" descr="Afbeeldingsresultaat voor voedingsclaims">
            <a:extLst>
              <a:ext uri="{FF2B5EF4-FFF2-40B4-BE49-F238E27FC236}">
                <a16:creationId xmlns:a16="http://schemas.microsoft.com/office/drawing/2014/main" id="{1073A66B-B126-495C-B02D-8B45512A0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389" y="2266762"/>
            <a:ext cx="7251032" cy="310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6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8D703-9C2F-4B87-A459-01B5BB9E91FD}"/>
              </a:ext>
            </a:extLst>
          </p:cNvPr>
          <p:cNvSpPr>
            <a:spLocks noGrp="1"/>
          </p:cNvSpPr>
          <p:nvPr>
            <p:ph type="title"/>
          </p:nvPr>
        </p:nvSpPr>
        <p:spPr/>
        <p:txBody>
          <a:bodyPr/>
          <a:lstStyle/>
          <a:p>
            <a:r>
              <a:rPr lang="nl-NL" dirty="0"/>
              <a:t>2 soorten claims</a:t>
            </a:r>
          </a:p>
        </p:txBody>
      </p:sp>
      <p:sp>
        <p:nvSpPr>
          <p:cNvPr id="3" name="Tijdelijke aanduiding voor inhoud 2">
            <a:extLst>
              <a:ext uri="{FF2B5EF4-FFF2-40B4-BE49-F238E27FC236}">
                <a16:creationId xmlns:a16="http://schemas.microsoft.com/office/drawing/2014/main" id="{B1B7834E-CE05-40A8-A5FA-A2CC5CC99C66}"/>
              </a:ext>
            </a:extLst>
          </p:cNvPr>
          <p:cNvSpPr>
            <a:spLocks noGrp="1"/>
          </p:cNvSpPr>
          <p:nvPr>
            <p:ph idx="1"/>
          </p:nvPr>
        </p:nvSpPr>
        <p:spPr/>
        <p:txBody>
          <a:bodyPr/>
          <a:lstStyle/>
          <a:p>
            <a:r>
              <a:rPr lang="nl-NL" dirty="0"/>
              <a:t>Voedingsclaims</a:t>
            </a:r>
          </a:p>
          <a:p>
            <a:r>
              <a:rPr lang="nl-NL" dirty="0"/>
              <a:t>Gezondheidsclaims </a:t>
            </a:r>
          </a:p>
        </p:txBody>
      </p:sp>
      <p:pic>
        <p:nvPicPr>
          <p:cNvPr id="3074" name="Picture 2" descr="Afbeeldingsresultaat voor gezondheidsclaims">
            <a:extLst>
              <a:ext uri="{FF2B5EF4-FFF2-40B4-BE49-F238E27FC236}">
                <a16:creationId xmlns:a16="http://schemas.microsoft.com/office/drawing/2014/main" id="{05F89D14-C415-4C13-94C4-4A004AD2A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027" y="2172248"/>
            <a:ext cx="5484395" cy="365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9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2DAE6-4806-408E-90E0-1DE4EAB6A6E8}"/>
              </a:ext>
            </a:extLst>
          </p:cNvPr>
          <p:cNvSpPr>
            <a:spLocks noGrp="1"/>
          </p:cNvSpPr>
          <p:nvPr>
            <p:ph type="title"/>
          </p:nvPr>
        </p:nvSpPr>
        <p:spPr/>
        <p:txBody>
          <a:bodyPr/>
          <a:lstStyle/>
          <a:p>
            <a:r>
              <a:rPr lang="nl-NL" dirty="0"/>
              <a:t>Voedingsclaims</a:t>
            </a:r>
          </a:p>
        </p:txBody>
      </p:sp>
      <p:sp>
        <p:nvSpPr>
          <p:cNvPr id="3" name="Tijdelijke aanduiding voor inhoud 2">
            <a:extLst>
              <a:ext uri="{FF2B5EF4-FFF2-40B4-BE49-F238E27FC236}">
                <a16:creationId xmlns:a16="http://schemas.microsoft.com/office/drawing/2014/main" id="{5AE331F4-4877-407A-9A48-1B1C4FA0DB4C}"/>
              </a:ext>
            </a:extLst>
          </p:cNvPr>
          <p:cNvSpPr>
            <a:spLocks noGrp="1"/>
          </p:cNvSpPr>
          <p:nvPr>
            <p:ph idx="1"/>
          </p:nvPr>
        </p:nvSpPr>
        <p:spPr/>
        <p:txBody>
          <a:bodyPr/>
          <a:lstStyle/>
          <a:p>
            <a:pPr marL="0" indent="0">
              <a:buNone/>
            </a:pPr>
            <a:r>
              <a:rPr lang="nl-NL" dirty="0"/>
              <a:t>Zijn beweringen dat een voedingsmiddel een bepaalde gunstige voedingssamenstelling heeft.</a:t>
            </a:r>
          </a:p>
          <a:p>
            <a:pPr marL="0" indent="0">
              <a:buNone/>
            </a:pPr>
            <a:r>
              <a:rPr lang="nl-NL" dirty="0"/>
              <a:t>Het zegt dus iets positiefs over de samenstelling van een product.</a:t>
            </a:r>
          </a:p>
          <a:p>
            <a:pPr marL="0" indent="0">
              <a:buNone/>
            </a:pPr>
            <a:endParaRPr lang="nl-NL" dirty="0"/>
          </a:p>
          <a:p>
            <a:pPr marL="0" indent="0">
              <a:buNone/>
            </a:pPr>
            <a:r>
              <a:rPr lang="nl-NL" dirty="0"/>
              <a:t>Deze claims zijn gemakkelijk te controleren. Zo komt de claim ‘light’ vaak voor. </a:t>
            </a:r>
          </a:p>
        </p:txBody>
      </p:sp>
      <p:pic>
        <p:nvPicPr>
          <p:cNvPr id="2050" name="Picture 2" descr="Afbeeldingsresultaat voor light frisdrank">
            <a:extLst>
              <a:ext uri="{FF2B5EF4-FFF2-40B4-BE49-F238E27FC236}">
                <a16:creationId xmlns:a16="http://schemas.microsoft.com/office/drawing/2014/main" id="{58E652CF-CA24-40AB-80B1-A8B5A1C02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224" y="4572000"/>
            <a:ext cx="4105776" cy="23008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chips met minder vet">
            <a:extLst>
              <a:ext uri="{FF2B5EF4-FFF2-40B4-BE49-F238E27FC236}">
                <a16:creationId xmlns:a16="http://schemas.microsoft.com/office/drawing/2014/main" id="{1201C3A3-F2B7-4D37-8D31-D2700F8C1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19" y="4572000"/>
            <a:ext cx="14573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7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9CF33-7063-4490-958C-250064E6B8A5}"/>
              </a:ext>
            </a:extLst>
          </p:cNvPr>
          <p:cNvSpPr>
            <a:spLocks noGrp="1"/>
          </p:cNvSpPr>
          <p:nvPr>
            <p:ph type="title"/>
          </p:nvPr>
        </p:nvSpPr>
        <p:spPr/>
        <p:txBody>
          <a:bodyPr/>
          <a:lstStyle/>
          <a:p>
            <a:r>
              <a:rPr lang="nl-NL" dirty="0"/>
              <a:t>Gezondheidsclaim(s)</a:t>
            </a:r>
          </a:p>
        </p:txBody>
      </p:sp>
      <p:sp>
        <p:nvSpPr>
          <p:cNvPr id="3" name="Tijdelijke aanduiding voor inhoud 2">
            <a:extLst>
              <a:ext uri="{FF2B5EF4-FFF2-40B4-BE49-F238E27FC236}">
                <a16:creationId xmlns:a16="http://schemas.microsoft.com/office/drawing/2014/main" id="{D4250A22-F521-4C05-9F52-B0DA5BCFB8AC}"/>
              </a:ext>
            </a:extLst>
          </p:cNvPr>
          <p:cNvSpPr>
            <a:spLocks noGrp="1"/>
          </p:cNvSpPr>
          <p:nvPr>
            <p:ph idx="1"/>
          </p:nvPr>
        </p:nvSpPr>
        <p:spPr>
          <a:xfrm>
            <a:off x="838200" y="1825625"/>
            <a:ext cx="10515600" cy="4351338"/>
          </a:xfrm>
        </p:spPr>
        <p:txBody>
          <a:bodyPr/>
          <a:lstStyle/>
          <a:p>
            <a:r>
              <a:rPr lang="nl-NL" b="1" dirty="0"/>
              <a:t>Gezondheidsclaims</a:t>
            </a:r>
            <a:r>
              <a:rPr lang="nl-NL" dirty="0"/>
              <a:t> beweren dat een voedingsmiddel voordelig is voor de gezondheid. </a:t>
            </a:r>
          </a:p>
          <a:p>
            <a:pPr marL="0" indent="0">
              <a:buNone/>
            </a:pPr>
            <a:endParaRPr lang="nl-NL" dirty="0"/>
          </a:p>
          <a:p>
            <a:r>
              <a:rPr lang="nl-NL" dirty="0"/>
              <a:t>Een voorbeeld hiervan is ‘calcium is goed voor de kalkhuishouding’. Deze claims zijn lastiger te bewijzen dan voedingsclaims. </a:t>
            </a:r>
          </a:p>
        </p:txBody>
      </p:sp>
      <p:pic>
        <p:nvPicPr>
          <p:cNvPr id="2050" name="Picture 2" descr="Afbeeldingsresultaat voor kalk botten">
            <a:extLst>
              <a:ext uri="{FF2B5EF4-FFF2-40B4-BE49-F238E27FC236}">
                <a16:creationId xmlns:a16="http://schemas.microsoft.com/office/drawing/2014/main" id="{F4197CB7-42CE-41B7-AE19-7DE1DA135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266" y="4001294"/>
            <a:ext cx="1897230" cy="2842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vitamine c">
            <a:extLst>
              <a:ext uri="{FF2B5EF4-FFF2-40B4-BE49-F238E27FC236}">
                <a16:creationId xmlns:a16="http://schemas.microsoft.com/office/drawing/2014/main" id="{C565AEED-94FA-4BFE-A556-059953B9BFD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2504" y="4685923"/>
            <a:ext cx="2157663" cy="215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8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A3C31-2D11-4EF5-A8B4-CADF6AFBD57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116B77A-2496-4AE1-BAE7-F55BDE81D863}"/>
              </a:ext>
            </a:extLst>
          </p:cNvPr>
          <p:cNvSpPr>
            <a:spLocks noGrp="1"/>
          </p:cNvSpPr>
          <p:nvPr>
            <p:ph idx="1"/>
          </p:nvPr>
        </p:nvSpPr>
        <p:spPr/>
        <p:txBody>
          <a:bodyPr/>
          <a:lstStyle/>
          <a:p>
            <a:endParaRPr lang="nl-NL"/>
          </a:p>
        </p:txBody>
      </p:sp>
      <p:sp>
        <p:nvSpPr>
          <p:cNvPr id="4" name="AutoShape 2" descr="https://attachment.outlook.live.net/owa/ilse_klaphake@hotmail.com/service.svc/s/GetAttachmentThumbnail?id=AQMkADAwATE2MjQxLTYxZmYALWE5YjctMDACLTAwCgBGAAADJyptoGydWEqbrKmTOJBUjAcAzTUZfvEyckS2jI865Iqc%2BwAAAgEMAAAAzTUZfvEyckS2jI865Iqc%2BwACPoLm%2BQAAAAESABAAMBiSSwlj1E%2BZEkfpcZIlAA%3D%3D&amp;thumbnailType=2&amp;owa=outlook.live.com&amp;scriptVer=2018112401.04&amp;isc=1&amp;X-OWA-CANARY=OPaZRDmR-0SH74RzXaz5uaCS_51RW9YYOAv-RQ8hBK2LvkPyrMZ1ramnutFzME1QaG0Q8PqXbXc.&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OTA2ODktMTY0NDE0NTA3OVwiLFwicHVpZFwiOlwiMzg5NTA3OTMzMjUyMDIzXCIsXCJvaWRcIjpcIjAwMDE2MjQxLTYxZmYtYTliNy0wMDAwLTAwMDAwMDAwMDAwMFwiLFwic2NvcGVcIjpcIk93YURvd25sb2FkXCJ9IiwibmJmIjoxNTQ0MDgzMjcxLCJleHAiOjE1NDQwODM4NzEsImlzcyI6IjAwMDAwMDAyLTAwMDAtMGZmMS1jZTAwLTAwMDAwMDAwMDAwMEA4NGRmOWU3Zi1lOWY2LTQwYWYtYjQzNS1hYWFhYWFhYWFhYWEiLCJhdWQiOiIwMDAwMDAwMi0wMDAwLTBmZjEtY2UwMC0wMDAwMDAwMDAwMDAvYXR0YWNobWVudC5vdXRsb29rLmxpdmUubmV0QDg0ZGY5ZTdmLWU5ZjYtNDBhZi1iNDM1LWFhYWFhYWFhYWFhYSJ9.QlfqE7d5GQLqUV2u8zW2dBtg-uc0LhWvsqY5MrxOC808ZMU6FclCm-rfEV2xEQ0OeurPtiXDHeCSLE8cHLELtkuXxJmTM_KM_nX6V_0byglXF91RV8Wf3zEj6hGn9BmpTD0n5FXi18UlV0dWjzqUCemApELBzbhMaRZ4rEwMn05ZdcrTmTfGY8qOs-XAQJ_Nk0pkBpd5s1gcoENQZcoMcV_GTFbDhkpsnkT0AfcVlau-cEGfm0Ye9zWf4qKQoVqwp68zKbbxXdu40TxoNnU61tmsafoLXECdWPXIM21S4iypkooyZG-dAiKnQS_RL0nRFACVq7U1Civ0zw7tITYVWw&amp;animation=true">
            <a:extLst>
              <a:ext uri="{FF2B5EF4-FFF2-40B4-BE49-F238E27FC236}">
                <a16:creationId xmlns:a16="http://schemas.microsoft.com/office/drawing/2014/main" id="{73C971DC-BC82-49E4-BE7B-B7D85B4107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a:extLst>
              <a:ext uri="{FF2B5EF4-FFF2-40B4-BE49-F238E27FC236}">
                <a16:creationId xmlns:a16="http://schemas.microsoft.com/office/drawing/2014/main" id="{6E5B25DC-5CC5-4E6E-B18A-A8239E4B73BC}"/>
              </a:ext>
            </a:extLst>
          </p:cNvPr>
          <p:cNvPicPr>
            <a:picLocks noChangeAspect="1"/>
          </p:cNvPicPr>
          <p:nvPr/>
        </p:nvPicPr>
        <p:blipFill>
          <a:blip r:embed="rId2"/>
          <a:stretch>
            <a:fillRect/>
          </a:stretch>
        </p:blipFill>
        <p:spPr>
          <a:xfrm>
            <a:off x="2785311" y="-491123"/>
            <a:ext cx="5187616" cy="7349123"/>
          </a:xfrm>
          <a:prstGeom prst="rect">
            <a:avLst/>
          </a:prstGeom>
        </p:spPr>
      </p:pic>
    </p:spTree>
    <p:extLst>
      <p:ext uri="{BB962C8B-B14F-4D97-AF65-F5344CB8AC3E}">
        <p14:creationId xmlns:p14="http://schemas.microsoft.com/office/powerpoint/2010/main" val="401842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DF15F-1ED3-4CA4-AFAE-4A29B1B63E47}"/>
              </a:ext>
            </a:extLst>
          </p:cNvPr>
          <p:cNvSpPr>
            <a:spLocks noGrp="1"/>
          </p:cNvSpPr>
          <p:nvPr>
            <p:ph type="title"/>
          </p:nvPr>
        </p:nvSpPr>
        <p:spPr/>
        <p:txBody>
          <a:bodyPr/>
          <a:lstStyle/>
          <a:p>
            <a:r>
              <a:rPr lang="nl-NL" dirty="0"/>
              <a:t>De verschillende soorten gezondheidsclaims</a:t>
            </a:r>
          </a:p>
        </p:txBody>
      </p:sp>
      <p:sp>
        <p:nvSpPr>
          <p:cNvPr id="3" name="Tijdelijke aanduiding voor inhoud 2">
            <a:extLst>
              <a:ext uri="{FF2B5EF4-FFF2-40B4-BE49-F238E27FC236}">
                <a16:creationId xmlns:a16="http://schemas.microsoft.com/office/drawing/2014/main" id="{39957D04-998D-46BD-BBDC-ABBC5C366406}"/>
              </a:ext>
            </a:extLst>
          </p:cNvPr>
          <p:cNvSpPr>
            <a:spLocks noGrp="1"/>
          </p:cNvSpPr>
          <p:nvPr>
            <p:ph idx="1"/>
          </p:nvPr>
        </p:nvSpPr>
        <p:spPr/>
        <p:txBody>
          <a:bodyPr/>
          <a:lstStyle/>
          <a:p>
            <a:r>
              <a:rPr lang="nl-NL" dirty="0"/>
              <a:t>Generieke claims</a:t>
            </a:r>
          </a:p>
          <a:p>
            <a:r>
              <a:rPr lang="nl-NL" dirty="0"/>
              <a:t>Ziekterisicobeperkende claims</a:t>
            </a:r>
          </a:p>
          <a:p>
            <a:r>
              <a:rPr lang="nl-NL" dirty="0"/>
              <a:t>Kinderclaims</a:t>
            </a:r>
          </a:p>
        </p:txBody>
      </p:sp>
    </p:spTree>
    <p:extLst>
      <p:ext uri="{BB962C8B-B14F-4D97-AF65-F5344CB8AC3E}">
        <p14:creationId xmlns:p14="http://schemas.microsoft.com/office/powerpoint/2010/main" val="955583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224</Words>
  <Application>Microsoft Office PowerPoint</Application>
  <PresentationFormat>Breedbeeld</PresentationFormat>
  <Paragraphs>38</Paragraphs>
  <Slides>11</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Bronnen </vt:lpstr>
      <vt:lpstr>Appelsientje</vt:lpstr>
      <vt:lpstr>Voedingsclaims</vt:lpstr>
      <vt:lpstr>Voedingsclaims, waar denken jullie aan?</vt:lpstr>
      <vt:lpstr>2 soorten claims</vt:lpstr>
      <vt:lpstr>Voedingsclaims</vt:lpstr>
      <vt:lpstr>Gezondheidsclaim(s)</vt:lpstr>
      <vt:lpstr>PowerPoint-presentatie</vt:lpstr>
      <vt:lpstr>De verschillende soorten gezondheidsclaims</vt:lpstr>
      <vt:lpstr>Wetgeving rondom voedingsclaims</vt:lpstr>
      <vt:lpstr>Wetgeving rondom claims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Voedingsclaims</dc:title>
  <dc:creator>Ilse Klaphake</dc:creator>
  <cp:lastModifiedBy>Ilse Theuws</cp:lastModifiedBy>
  <cp:revision>15</cp:revision>
  <dcterms:created xsi:type="dcterms:W3CDTF">2018-11-28T21:30:20Z</dcterms:created>
  <dcterms:modified xsi:type="dcterms:W3CDTF">2018-12-06T14:14:05Z</dcterms:modified>
</cp:coreProperties>
</file>